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4" r:id="rId15"/>
    <p:sldId id="275" r:id="rId16"/>
    <p:sldId id="276" r:id="rId17"/>
    <p:sldId id="279" r:id="rId18"/>
    <p:sldId id="280" r:id="rId19"/>
    <p:sldId id="281" r:id="rId20"/>
    <p:sldId id="282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050"/>
    <a:srgbClr val="041A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83"/>
    <p:restoredTop sz="94694"/>
  </p:normalViewPr>
  <p:slideViewPr>
    <p:cSldViewPr snapToGrid="0">
      <p:cViewPr varScale="1">
        <p:scale>
          <a:sx n="121" d="100"/>
          <a:sy n="121" d="100"/>
        </p:scale>
        <p:origin x="3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45684-028D-8B4B-8513-F9D15B5F1D63}" type="datetimeFigureOut">
              <a:rPr lang="en-US" smtClean="0"/>
              <a:t>4/27/25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2C7931-CA9A-AC47-96D2-6915D5428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20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56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94583-F7F5-096E-B179-6D29277EC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7EF37B-23A4-F851-78D3-52450BDC14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F725D9-08E3-8A71-B4C5-B6808AF8F0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1236E-5661-0CA7-D1C7-CC1DFF72C4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0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6D179-11FC-C603-FE75-4A56C7808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6AF289-EB0A-84A1-0F11-B169AB2FE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307E40-CC13-90F3-840D-BCA2994F2F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A43ED-E4B3-FA35-749B-9CBC19E1FD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63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C5AD4C-8678-0E3C-0C66-9BD5B0CC2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4D54E3-E83F-A0B8-8210-6117894EDE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11363-4BDA-BB8C-2BC1-27FD6F7D5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ADE53-70CB-3956-7A88-EEE56466DE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61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564BE-717E-4EB4-BF22-3982101F6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ADFA9C-80AB-4EC0-331B-C6E42203CC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5E32BA-7ABA-30C8-E016-9FC80E83E6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5A48D-2D5E-225C-0CBE-D66DD206E7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93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4DEBE-ACE1-76A7-0894-E119048F2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0051EC-E2CF-FFA5-740A-1FEA86CE52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29254C-C81C-7A83-C5FE-059CB4292E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53B17-2025-877F-1BCC-7432F6B960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8943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1463C3-CF30-D810-45F0-7C62DD5CF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48968B-2408-9720-224E-D97CA566CA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6AD721-49E0-79ED-63ED-77D5F035E6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3231DC-376E-B006-F61E-7A96EAAAED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536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B0CB9-9084-90F4-77E0-98920B5F7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A57019-40B8-660E-FE82-8DC7E476C2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A89FED-92EF-483A-C8EC-17D10AC60C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85852-C4B8-6BCD-3A70-9DF7BF9083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2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8D932-5ADB-7317-0420-7D2F5B13B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B83DCE-ABB6-CF7D-7BFD-2BB5D4A381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3296DE-C286-3AB3-0287-43D3EC5E8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D8735-FD32-8375-D4F0-CCCF91EF78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91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03E5B-C903-10FD-927B-EDD1D91E1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F6B39B-AA9F-8575-96ED-4B926248F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9A736F-07BF-EB07-DA90-58D321EE9F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CB15C1-C3F9-F4AD-B7C2-07FD67716B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43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D5F16-AFF3-4C6B-097F-E791A1755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42FC14-DDFF-30F2-5FBC-F699FAACAF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6E4AFC-FF5C-50B0-BCC7-FA44E6179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92B8D-CB2F-9B32-44E8-74271B3C8A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04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7A987-A043-2C98-4E45-A34202BF5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B42D53-FED6-FF4D-6006-275AD62106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BF1D71-F4CA-F1A9-676C-C2052FD95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4C54AE-76AB-6210-B659-7915CF4A50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89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7611A-85D4-281F-1ABA-91D64329D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3A85C4-48A1-72A1-2C25-DEE670810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509BF3-0D99-0CE6-68A5-E3DAE6642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E5B9E-DED9-9598-5BF9-6CCB8387B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91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02DA9-871C-8642-7465-ACCADDE84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CCEE2B-B27A-684D-7E71-71F491BF7A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66BFAC-8BE0-4EDC-0403-A71CF0523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4B35E-F67E-A495-6E64-E11CE3DCFE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92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EB8FC-18F0-FCE6-9BAA-E6873CB84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20C0D5-D7D2-D70A-6023-DF8BE3BF5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C71646-4033-0885-1C43-38B0360A16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27AAAD-3D99-EC2D-ACAB-75EE52E33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19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9C76F-7894-C62E-4B3F-CE756680C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22F89A-A9B5-9A1F-CC8E-19C9747C0D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CA865A-6471-DAC7-38CE-B20B70C667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5D80E-2D2B-7E07-7D8A-21DDFC7F6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F90A19-A5A3-DC4E-A7AD-B4BCDFD5665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BB10A-5D54-55BE-E72E-E89DF6BDEB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EEF3D2-FE80-BFAA-45D6-4246049F6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F4F3-A3C1-E688-90BC-AB271BE3E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88DF8-6ACF-2145-BBBB-303A17E0484E}" type="datetime1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98066-F881-5193-328F-E331B73E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FF80A-1259-62EE-1CC3-259A8FAFE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14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2959D-5106-3CD0-E9D2-440DD40F6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13EA2A-A327-EAF6-147B-9FDB37F49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26C12-0038-C169-49EB-28B2BA4D1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B0EF0-F0C2-DA43-9F91-73ABEBF076FF}" type="datetime1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C46D0-310D-65A9-F3B4-9688B4AE7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60C4A-51F1-98B0-5BB2-0C86CC701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29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1BCAD0-E5F9-1A99-2691-E9796B190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075ACA-190B-03F8-F7CD-174783F2D5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660C9-02B8-45B6-5853-4B75C1E7A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4F9B3-3E49-EA43-AFCE-1DE004609F2E}" type="datetime1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93D14-954B-091A-C332-6487689D1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ABDBF-88C9-F630-8120-B1FA93A75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42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AA2DF-3912-DF2B-DAF0-7EBCABBAC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C4C46-4C9F-3E76-43BC-22975101B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786B6-69AA-2ED0-A311-B26A67E9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DE748-E4E6-464F-B0CC-B88FB8B9FBF0}" type="datetime1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AB016-11A4-037C-64F4-CE98B1EC6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1B62B-16F2-85D8-BEBB-6FE518895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44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59EB9-DA93-8674-662D-F1D8C1F59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72FB4-D0F1-998B-8FF8-CCD524C1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F0377-91B3-BF5F-8465-229E9AEA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1D03-9472-0540-B6EB-0F50480CF6B2}" type="datetime1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FC7E0-11F1-5EF2-8A7F-2CACE0FDF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3FB55-C6A4-D3C2-7368-60C2AB7DD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3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D5BF6-797D-F8A9-6302-C066E2E34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FA567-0DCD-9334-A84B-1BC31389FB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FBBB1-DB0E-2F4D-3A61-C28F817A9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7AC3D-376A-C489-33A6-70E69D10B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03226-B464-B24F-9AF1-BD58B58F72A9}" type="datetime1">
              <a:rPr lang="en-US" smtClean="0"/>
              <a:t>4/27/25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BC032-D424-9CF7-7422-4DE1B6A4F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49691B-EC5E-7263-9467-D2C1838A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81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4EF2E-59E4-3896-DB68-B04300FC5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C64DF-2E24-2145-1C63-2E127AC76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183728-8BCE-4B8F-D58E-DE8C298B28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D2248A-9038-AD20-FB92-6CD1F91365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438B8-90F1-310B-435C-ABBD970620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71A499-607B-B6F6-CE4E-BC753E9AF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F886E-FBA6-D549-81B9-D20063EE00C7}" type="datetime1">
              <a:rPr lang="en-US" smtClean="0"/>
              <a:t>4/27/25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7BF742-7E31-7CB7-73A7-9DCB4B842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D82CE5-6BA1-B078-25EC-B3BD1227D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33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4FC8C-486E-A36D-2FA0-D73CAACC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D88D36-1B0B-CBC2-7A88-66FBBBD99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D5444-B878-DC40-AC16-86236C5C9FD5}" type="datetime1">
              <a:rPr lang="en-US" smtClean="0"/>
              <a:t>4/27/25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DB1B3D-EDD0-B090-BBFF-743AE641D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1C6A4-DEE4-516A-2276-171D671BA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61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8C5853-68EA-E3BE-00E6-88B7566F3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313E-2AE1-A840-826F-623FD681DB08}" type="datetime1">
              <a:rPr lang="en-US" smtClean="0"/>
              <a:t>4/27/25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AC7B0-31C9-D38F-4DC7-50B547E9A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09D61-CEAD-7263-5573-0644F68F4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49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6E073-792B-4704-6493-A7E781B77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E112D-43A4-0391-33F5-C639E3B38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2407A7-2DFE-2558-6001-7C4A209B1B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CEAC6-34C3-9AA0-4852-5348AD32D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A645B-7EB1-E840-A4C8-3EC0A20055ED}" type="datetime1">
              <a:rPr lang="en-US" smtClean="0"/>
              <a:t>4/27/25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BC23E-7EF5-1DCE-3634-021F56F93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A072A-FC26-F999-37F8-A65998DAA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6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68355-A9C1-7CD1-997E-AD55D5BCA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1A0D23-B28B-6DEC-235F-2EA8074EC1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143AE-5514-E907-7C4A-EF7066F03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BCFA61-71F1-FCBA-F39D-36634C998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7D81-58E2-3146-830A-494EC007DF35}" type="datetime1">
              <a:rPr lang="en-US" smtClean="0"/>
              <a:t>4/27/25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C7DECB-4AB0-9EAC-17E1-1E420E420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707CC-784F-5961-0A60-8E539AED4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40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13556C-A4A3-506E-3262-C6626DFEF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1D4F7-649C-261A-B427-08F7F7A77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4380E-0FAA-D241-DD6E-67C374B2F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31A645-0128-FF41-BF90-2C5BAA1376EA}" type="datetime1">
              <a:rPr lang="en-US" smtClean="0"/>
              <a:t>4/27/25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7F3A3-A918-C6AB-D515-3AED82C31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09432-B008-E1FE-1BD3-B283FF56A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85740A-48DE-CA44-AFCC-F5046A319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emoji-emotions-face-wondering-2744064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E21E1-BCED-D3C4-4328-BE3CE4BDF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holding a magnifying glass&#10;&#10;AI-generated content may be incorrect.">
            <a:extLst>
              <a:ext uri="{FF2B5EF4-FFF2-40B4-BE49-F238E27FC236}">
                <a16:creationId xmlns:a16="http://schemas.microsoft.com/office/drawing/2014/main" id="{E0CFFECE-02FA-E8E6-8BC2-0A2BFFA39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78" y="2449836"/>
            <a:ext cx="4188941" cy="41889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EF4C00-39CC-B3BD-F890-E963890FCAA2}"/>
              </a:ext>
            </a:extLst>
          </p:cNvPr>
          <p:cNvSpPr txBox="1"/>
          <p:nvPr/>
        </p:nvSpPr>
        <p:spPr>
          <a:xfrm>
            <a:off x="539604" y="1187952"/>
            <a:ext cx="117965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Be a Data Science and AI Health Detective</a:t>
            </a:r>
            <a:endParaRPr lang="en-US" sz="3600" i="0" dirty="0">
              <a:solidFill>
                <a:schemeClr val="tx2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3200" i="0" dirty="0">
                <a:solidFill>
                  <a:schemeClr val="tx2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Discover What Your Body's Telling You Through Data!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6C1EE4-8B6E-D8B2-F4FD-C4E72B8B6D50}"/>
              </a:ext>
            </a:extLst>
          </p:cNvPr>
          <p:cNvSpPr txBox="1"/>
          <p:nvPr/>
        </p:nvSpPr>
        <p:spPr>
          <a:xfrm>
            <a:off x="3395444" y="3343977"/>
            <a:ext cx="585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Instructor: Shri Harini Ramesh</a:t>
            </a:r>
          </a:p>
          <a:p>
            <a:pPr algn="ctr"/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pPr algn="ctr"/>
            <a:r>
              <a:rPr lang="en-US" sz="2400" b="1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elvetica" pitchFamily="2" charset="0"/>
              </a:rPr>
              <a:t>April 28 – May 2, 2025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14" name="Picture 13" descr="A red and white logo on a black background&#10;&#10;AI-generated content may be incorrect.">
            <a:extLst>
              <a:ext uri="{FF2B5EF4-FFF2-40B4-BE49-F238E27FC236}">
                <a16:creationId xmlns:a16="http://schemas.microsoft.com/office/drawing/2014/main" id="{A747A193-E3CC-DE83-929F-7A7EAF64B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962375"/>
            <a:ext cx="2327215" cy="11356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8103B-4089-3400-D3BD-23CE8C9CE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547" y="6290159"/>
            <a:ext cx="2737479" cy="24005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B90B67-B1B0-08E7-D1F4-98031DF8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0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01178-DCD7-C5EF-1401-F1999DDF7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8A1A2-118B-EE8F-8AC9-61AB62D0E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8FF160-CACF-7DFA-0E6D-EF77950DA124}"/>
              </a:ext>
            </a:extLst>
          </p:cNvPr>
          <p:cNvSpPr txBox="1"/>
          <p:nvPr/>
        </p:nvSpPr>
        <p:spPr>
          <a:xfrm>
            <a:off x="1274114" y="2269935"/>
            <a:ext cx="1007968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Ever wonder what your smartwatch (or phone) knows about your health?</a:t>
            </a:r>
          </a:p>
          <a:p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this course, you’ll explore your own data like steps, sleep, and 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heart rate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wearable? No problem — We can explore other ways to collect data!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CC37350-4475-4662-B654-C7F67F04A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7" y="599369"/>
            <a:ext cx="8500015" cy="15864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What’s This Course About?</a:t>
            </a:r>
          </a:p>
        </p:txBody>
      </p:sp>
    </p:spTree>
    <p:extLst>
      <p:ext uri="{BB962C8B-B14F-4D97-AF65-F5344CB8AC3E}">
        <p14:creationId xmlns:p14="http://schemas.microsoft.com/office/powerpoint/2010/main" val="247613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1F246-5DC5-1540-F013-F8E93EFB5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10527E-FE32-5DBA-6E81-9A0F392BF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04B200-98DA-1701-3996-632AEA49646B}"/>
              </a:ext>
            </a:extLst>
          </p:cNvPr>
          <p:cNvSpPr txBox="1"/>
          <p:nvPr/>
        </p:nvSpPr>
        <p:spPr>
          <a:xfrm>
            <a:off x="1274114" y="2269935"/>
            <a:ext cx="1007968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 your own daily health habits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Turn numbers into colorful charts and visuals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Discover patterns in your health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Learn how small changes can boost your energy and wellness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B44C0FD-2224-A2A0-726C-9A339D9D8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7" y="599369"/>
            <a:ext cx="8500015" cy="15864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Will You Do?</a:t>
            </a:r>
          </a:p>
        </p:txBody>
      </p:sp>
    </p:spTree>
    <p:extLst>
      <p:ext uri="{BB962C8B-B14F-4D97-AF65-F5344CB8AC3E}">
        <p14:creationId xmlns:p14="http://schemas.microsoft.com/office/powerpoint/2010/main" val="219332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1E518C-1BC2-6779-2D89-5F79D190F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EA889-271F-0A07-93C0-3434DC11E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18E6C5-FC82-C383-F0D9-5FA0E0F4927D}"/>
              </a:ext>
            </a:extLst>
          </p:cNvPr>
          <p:cNvSpPr txBox="1"/>
          <p:nvPr/>
        </p:nvSpPr>
        <p:spPr>
          <a:xfrm>
            <a:off x="1274114" y="2269935"/>
            <a:ext cx="100796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the end of the course, you’ll build a:</a:t>
            </a:r>
          </a:p>
          <a:p>
            <a:pPr algn="ctr"/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🎯 Personal Health Dashboard</a:t>
            </a:r>
          </a:p>
          <a:p>
            <a:b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Like the ones athletes and scientists use — made by YOU!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12311C5-A773-80A3-F59E-47C581D8D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7" y="599369"/>
            <a:ext cx="8500015" cy="15864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Your Big Project!</a:t>
            </a:r>
          </a:p>
        </p:txBody>
      </p:sp>
    </p:spTree>
    <p:extLst>
      <p:ext uri="{BB962C8B-B14F-4D97-AF65-F5344CB8AC3E}">
        <p14:creationId xmlns:p14="http://schemas.microsoft.com/office/powerpoint/2010/main" val="61861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F7B2E-3C0C-E165-35B4-FD0225790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6687B-43FF-BF0B-9F9D-34221376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18E859-C550-5464-7073-9BA087404D26}"/>
              </a:ext>
            </a:extLst>
          </p:cNvPr>
          <p:cNvSpPr txBox="1"/>
          <p:nvPr/>
        </p:nvSpPr>
        <p:spPr>
          <a:xfrm>
            <a:off x="1274114" y="2185795"/>
            <a:ext cx="1007968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the end of this course, you’ll be able to: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👉 </a:t>
            </a: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Analyze your health data like a pro!</a:t>
            </a:r>
            <a:b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break it down…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8BD59A0-1ECD-068E-43E0-6381DB7F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7" y="599369"/>
            <a:ext cx="8500015" cy="15864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Will You Learn?</a:t>
            </a:r>
          </a:p>
        </p:txBody>
      </p:sp>
    </p:spTree>
    <p:extLst>
      <p:ext uri="{BB962C8B-B14F-4D97-AF65-F5344CB8AC3E}">
        <p14:creationId xmlns:p14="http://schemas.microsoft.com/office/powerpoint/2010/main" val="277591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8B445-AA8B-4CEB-9F07-6F9798BFC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33BFA-4658-9972-50C2-D28187EAA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70C98E-65EA-58B5-8DC6-A862EC094C6C}"/>
              </a:ext>
            </a:extLst>
          </p:cNvPr>
          <p:cNvSpPr txBox="1"/>
          <p:nvPr/>
        </p:nvSpPr>
        <p:spPr>
          <a:xfrm>
            <a:off x="1274114" y="2185795"/>
            <a:ext cx="1007968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🏃 Identify and describe different types of personal health data</a:t>
            </a:r>
          </a:p>
          <a:p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📝 Collect, clean, and organize personal health data</a:t>
            </a:r>
          </a:p>
          <a:p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🤖 Apply artificial intelligence techniques to analyze personal data</a:t>
            </a:r>
          </a:p>
          <a:p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🎨 Design and develop effective visual presentations of personal health data for exploration and communication</a:t>
            </a:r>
          </a:p>
          <a:p>
            <a:b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💡 Draw insights from data to reflect on personal health habits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D87452F-67AE-B952-6945-7476E59AE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7" y="599369"/>
            <a:ext cx="8500015" cy="15864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Will You Learn?</a:t>
            </a:r>
          </a:p>
        </p:txBody>
      </p:sp>
    </p:spTree>
    <p:extLst>
      <p:ext uri="{BB962C8B-B14F-4D97-AF65-F5344CB8AC3E}">
        <p14:creationId xmlns:p14="http://schemas.microsoft.com/office/powerpoint/2010/main" val="249947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0CE45-D81C-CAE3-9BE6-688DC2688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09AFB-8D26-BCE9-21D8-92CB2640A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317A3DB-9554-E885-9C58-5140DCA46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629" y="2635787"/>
            <a:ext cx="10780371" cy="15864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How to Access the Materials?</a:t>
            </a:r>
          </a:p>
        </p:txBody>
      </p:sp>
    </p:spTree>
    <p:extLst>
      <p:ext uri="{BB962C8B-B14F-4D97-AF65-F5344CB8AC3E}">
        <p14:creationId xmlns:p14="http://schemas.microsoft.com/office/powerpoint/2010/main" val="2003499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28F17-A308-377B-9A2B-78840544E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E1736E-BB9B-5DF3-018B-B8297636F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D6012D7-CFC0-29A8-2DA3-9714C208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73" y="2635787"/>
            <a:ext cx="11813628" cy="15864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https://datascience4health.netlify.app/</a:t>
            </a:r>
          </a:p>
        </p:txBody>
      </p:sp>
    </p:spTree>
    <p:extLst>
      <p:ext uri="{BB962C8B-B14F-4D97-AF65-F5344CB8AC3E}">
        <p14:creationId xmlns:p14="http://schemas.microsoft.com/office/powerpoint/2010/main" val="1901462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0F112-982B-1972-7415-3B452A773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704F5-9CF2-F612-918E-8132CD770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1CBE833-2C3F-AD65-1E98-46D105265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629" y="2635787"/>
            <a:ext cx="10780371" cy="15864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Let’s Talk Expectations</a:t>
            </a:r>
          </a:p>
        </p:txBody>
      </p:sp>
    </p:spTree>
    <p:extLst>
      <p:ext uri="{BB962C8B-B14F-4D97-AF65-F5344CB8AC3E}">
        <p14:creationId xmlns:p14="http://schemas.microsoft.com/office/powerpoint/2010/main" val="38072910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1AC7B-E5ED-A925-544B-14E4945EE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68BB1-7B1E-B0D0-9AA2-7B91FD80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EF0690-8907-CAEE-840A-5502390C86FA}"/>
              </a:ext>
            </a:extLst>
          </p:cNvPr>
          <p:cNvSpPr txBox="1"/>
          <p:nvPr/>
        </p:nvSpPr>
        <p:spPr>
          <a:xfrm>
            <a:off x="3136781" y="2874417"/>
            <a:ext cx="100796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Washroom? No problem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Just quietly step out and come back in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73501D5-B7D9-EB5B-C580-0376C024C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7" y="599369"/>
            <a:ext cx="8500015" cy="15864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🛑 Need to Step Out?</a:t>
            </a:r>
          </a:p>
        </p:txBody>
      </p:sp>
    </p:spTree>
    <p:extLst>
      <p:ext uri="{BB962C8B-B14F-4D97-AF65-F5344CB8AC3E}">
        <p14:creationId xmlns:p14="http://schemas.microsoft.com/office/powerpoint/2010/main" val="419848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F4149-3216-83E9-2AEC-4C436FC90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60C50-DEF0-D27C-320C-E341C7B0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566859-4B29-84E1-F010-567D1F287580}"/>
              </a:ext>
            </a:extLst>
          </p:cNvPr>
          <p:cNvSpPr txBox="1"/>
          <p:nvPr/>
        </p:nvSpPr>
        <p:spPr>
          <a:xfrm>
            <a:off x="1443447" y="2634689"/>
            <a:ext cx="1007968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Phones &amp; laptops are welcome for activities and research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During group chats or focused discussions, I’ll ask for your full attention</a:t>
            </a: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A07242-AFB7-0037-D2F5-AF85ED25D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07" y="599369"/>
            <a:ext cx="8500015" cy="15864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💻 Using Devices</a:t>
            </a:r>
          </a:p>
        </p:txBody>
      </p:sp>
    </p:spTree>
    <p:extLst>
      <p:ext uri="{BB962C8B-B14F-4D97-AF65-F5344CB8AC3E}">
        <p14:creationId xmlns:p14="http://schemas.microsoft.com/office/powerpoint/2010/main" val="417907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27F42-4921-598B-365D-46AA4001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133" y="2893836"/>
            <a:ext cx="3146778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About 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EA1BC-4C35-BDF4-A18A-3E21BC959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57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35766D-A5BC-F93B-9C4C-864A01802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cartoon face with mustache and a mustache&#10;&#10;AI-generated content may be incorrect.">
            <a:extLst>
              <a:ext uri="{FF2B5EF4-FFF2-40B4-BE49-F238E27FC236}">
                <a16:creationId xmlns:a16="http://schemas.microsoft.com/office/drawing/2014/main" id="{B8B781B4-8907-49C2-516B-276DA1213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318575" y="426490"/>
            <a:ext cx="6871920" cy="68719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F7C0A-4193-9838-313A-0F0E10553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20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68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FE6E7-DBC5-C995-C507-F8DA4E958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28F83-5B96-200F-AA3E-0EF240B9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29A8C7-95B2-47C7-5011-6AB0B2559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629" y="2635787"/>
            <a:ext cx="10780371" cy="15864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Let’s Get to Know Each Other</a:t>
            </a:r>
          </a:p>
        </p:txBody>
      </p:sp>
    </p:spTree>
    <p:extLst>
      <p:ext uri="{BB962C8B-B14F-4D97-AF65-F5344CB8AC3E}">
        <p14:creationId xmlns:p14="http://schemas.microsoft.com/office/powerpoint/2010/main" val="3760162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4CE27-1105-94BC-F0CC-2BE9CD06E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86142-B097-5D30-6F0C-55734AA7A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A46E7F-D325-ACC1-707F-35B4C463B60F}"/>
              </a:ext>
            </a:extLst>
          </p:cNvPr>
          <p:cNvSpPr txBox="1"/>
          <p:nvPr/>
        </p:nvSpPr>
        <p:spPr>
          <a:xfrm>
            <a:off x="1056157" y="1494047"/>
            <a:ext cx="1007968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Tell us your name</a:t>
            </a:r>
          </a:p>
          <a:p>
            <a:pPr marL="457200" indent="-457200">
              <a:buFont typeface="+mj-lt"/>
              <a:buAutoNum type="arabicPeriod"/>
            </a:pP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Share one fun/weird/random fact about you!</a:t>
            </a:r>
          </a:p>
          <a:p>
            <a:pPr marL="457200" indent="-457200">
              <a:buFont typeface="+mj-lt"/>
              <a:buAutoNum type="arabicPeriod"/>
            </a:pP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you tracked your health data for a week…</a:t>
            </a:r>
            <a:b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🕵️‍♀️ What might you discover about yourself?</a:t>
            </a: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93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983D6-A34A-03A0-B4AC-BA4A5F9B7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SN - Campus Placements Registration for Organisations | Pod">
            <a:extLst>
              <a:ext uri="{FF2B5EF4-FFF2-40B4-BE49-F238E27FC236}">
                <a16:creationId xmlns:a16="http://schemas.microsoft.com/office/drawing/2014/main" id="{7678F66E-FB1E-C24A-89A0-FF9A17835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1511"/>
            <a:ext cx="6260231" cy="351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SN College of Engineering: To Win the Battle of Success - Higher Education  Digest">
            <a:extLst>
              <a:ext uri="{FF2B5EF4-FFF2-40B4-BE49-F238E27FC236}">
                <a16:creationId xmlns:a16="http://schemas.microsoft.com/office/drawing/2014/main" id="{C3E8EA5A-D688-B6C2-6853-C42BE5A9E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417" y="1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E63052-1D1B-F81E-7D5A-854A3A3BEEF4}"/>
              </a:ext>
            </a:extLst>
          </p:cNvPr>
          <p:cNvSpPr txBox="1"/>
          <p:nvPr/>
        </p:nvSpPr>
        <p:spPr>
          <a:xfrm>
            <a:off x="6220417" y="4657428"/>
            <a:ext cx="61123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B.Eng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Biomedical Engineering</a:t>
            </a:r>
          </a:p>
          <a:p>
            <a:pPr algn="ctr"/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98E0A0-A147-4DD6-21F9-EE523BDC9EEC}"/>
              </a:ext>
            </a:extLst>
          </p:cNvPr>
          <p:cNvSpPr txBox="1"/>
          <p:nvPr/>
        </p:nvSpPr>
        <p:spPr>
          <a:xfrm>
            <a:off x="-384060" y="1589864"/>
            <a:ext cx="6355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2017-2021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ED040B-BB0B-5B83-4118-888F13B7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2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04AB6-01FA-B806-B0D0-AE67BD02D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82AF61-8691-834C-5184-AE68B936E376}"/>
              </a:ext>
            </a:extLst>
          </p:cNvPr>
          <p:cNvSpPr txBox="1"/>
          <p:nvPr/>
        </p:nvSpPr>
        <p:spPr>
          <a:xfrm>
            <a:off x="5888398" y="4883436"/>
            <a:ext cx="61123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MASc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Biomedical Engineering</a:t>
            </a:r>
          </a:p>
          <a:p>
            <a:pPr algn="ctr"/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7B511-AA4C-9F84-DCFB-05D8BBA3E3E5}"/>
              </a:ext>
            </a:extLst>
          </p:cNvPr>
          <p:cNvSpPr txBox="1"/>
          <p:nvPr/>
        </p:nvSpPr>
        <p:spPr>
          <a:xfrm>
            <a:off x="-384060" y="1589864"/>
            <a:ext cx="6355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2021-2023</a:t>
            </a:r>
          </a:p>
        </p:txBody>
      </p:sp>
      <p:pic>
        <p:nvPicPr>
          <p:cNvPr id="2050" name="Picture 2" descr="University of Ottawa - Study Ontario Canada">
            <a:extLst>
              <a:ext uri="{FF2B5EF4-FFF2-40B4-BE49-F238E27FC236}">
                <a16:creationId xmlns:a16="http://schemas.microsoft.com/office/drawing/2014/main" id="{21191C38-23B2-1E9A-08C6-B02B261C1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9289"/>
            <a:ext cx="5697187" cy="379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iversity of Ottawa – OUInfo">
            <a:extLst>
              <a:ext uri="{FF2B5EF4-FFF2-40B4-BE49-F238E27FC236}">
                <a16:creationId xmlns:a16="http://schemas.microsoft.com/office/drawing/2014/main" id="{A839D6D4-2B2E-D711-4DD6-4521AACFA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187" y="-51854"/>
            <a:ext cx="6494813" cy="4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53A40F-F198-6C87-8743-889EE6EFC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2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848F1-CB63-0C6D-F863-D12CB5F35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8FA4D3-F4FF-1E09-31E1-A84498609531}"/>
              </a:ext>
            </a:extLst>
          </p:cNvPr>
          <p:cNvSpPr txBox="1"/>
          <p:nvPr/>
        </p:nvSpPr>
        <p:spPr>
          <a:xfrm>
            <a:off x="2957929" y="529718"/>
            <a:ext cx="61123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PhD in Biomedical Engineering</a:t>
            </a:r>
          </a:p>
          <a:p>
            <a:pPr algn="ctr"/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74" name="Picture 2" descr="Chancellor - Carleton University">
            <a:extLst>
              <a:ext uri="{FF2B5EF4-FFF2-40B4-BE49-F238E27FC236}">
                <a16:creationId xmlns:a16="http://schemas.microsoft.com/office/drawing/2014/main" id="{F4974C7E-6AD1-311A-9C9F-E2479D26D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7836"/>
            <a:ext cx="12571803" cy="550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48BB3A-36B9-6A1A-C3DC-B6150A1E1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11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8530D-FCE8-3F63-6585-928C92860F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086E4-4887-EE51-F3F2-72C8BC38E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99" y="2916414"/>
            <a:ext cx="66802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My Research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11B136-CAE8-C383-4BBD-139D5D6E4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5740A-48DE-CA44-AFCC-F5046A3193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0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77699-4598-22B8-61F4-5B8A78F10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7822F-1A91-8512-FE82-ED5787F5F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4EEE-B5EB-8449-9CEB-232ADB5BA476}" type="slidenum">
              <a:rPr lang="en-US" smtClean="0"/>
              <a:t>7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4DFAC2-0B96-1E10-01AD-BD3F20EDF2C9}"/>
              </a:ext>
            </a:extLst>
          </p:cNvPr>
          <p:cNvSpPr/>
          <p:nvPr/>
        </p:nvSpPr>
        <p:spPr>
          <a:xfrm>
            <a:off x="3980727" y="301647"/>
            <a:ext cx="6493398" cy="3576577"/>
          </a:xfrm>
          <a:prstGeom prst="rect">
            <a:avLst/>
          </a:prstGeom>
          <a:solidFill>
            <a:schemeClr val="accent2">
              <a:lumMod val="40000"/>
              <a:lumOff val="60000"/>
              <a:alpha val="3160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FAF0B6-845C-16F6-6174-9CFBFA722C10}"/>
              </a:ext>
            </a:extLst>
          </p:cNvPr>
          <p:cNvSpPr/>
          <p:nvPr/>
        </p:nvSpPr>
        <p:spPr>
          <a:xfrm>
            <a:off x="5116975" y="2903598"/>
            <a:ext cx="6493398" cy="3576577"/>
          </a:xfrm>
          <a:prstGeom prst="rect">
            <a:avLst/>
          </a:prstGeom>
          <a:solidFill>
            <a:schemeClr val="accent3">
              <a:lumMod val="40000"/>
              <a:lumOff val="60000"/>
              <a:alpha val="3160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419855-9BC2-3764-3D89-1ED308BD7ED4}"/>
              </a:ext>
            </a:extLst>
          </p:cNvPr>
          <p:cNvSpPr/>
          <p:nvPr/>
        </p:nvSpPr>
        <p:spPr>
          <a:xfrm>
            <a:off x="238003" y="1811442"/>
            <a:ext cx="6493398" cy="3576577"/>
          </a:xfrm>
          <a:prstGeom prst="rect">
            <a:avLst/>
          </a:prstGeom>
          <a:solidFill>
            <a:schemeClr val="accent5">
              <a:lumMod val="40000"/>
              <a:lumOff val="60000"/>
              <a:alpha val="3160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179BCB-CB69-6A76-2DEF-2A03055738E7}"/>
              </a:ext>
            </a:extLst>
          </p:cNvPr>
          <p:cNvSpPr txBox="1"/>
          <p:nvPr/>
        </p:nvSpPr>
        <p:spPr>
          <a:xfrm>
            <a:off x="9073586" y="329095"/>
            <a:ext cx="228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Viz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CAFFC5-3C58-50A9-AE4D-92239C4C5D6A}"/>
              </a:ext>
            </a:extLst>
          </p:cNvPr>
          <p:cNvSpPr txBox="1"/>
          <p:nvPr/>
        </p:nvSpPr>
        <p:spPr>
          <a:xfrm>
            <a:off x="10213693" y="5928740"/>
            <a:ext cx="2280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Health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1AAF56-D43A-0E8F-ADEB-FAB467E3A3F0}"/>
              </a:ext>
            </a:extLst>
          </p:cNvPr>
          <p:cNvSpPr txBox="1"/>
          <p:nvPr/>
        </p:nvSpPr>
        <p:spPr>
          <a:xfrm>
            <a:off x="346274" y="190201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</a:t>
            </a:r>
          </a:p>
        </p:txBody>
      </p:sp>
      <p:pic>
        <p:nvPicPr>
          <p:cNvPr id="21" name="Picture 20" descr="A close-up of a screen&#10;&#10;AI-generated content may be incorrect.">
            <a:extLst>
              <a:ext uri="{FF2B5EF4-FFF2-40B4-BE49-F238E27FC236}">
                <a16:creationId xmlns:a16="http://schemas.microsoft.com/office/drawing/2014/main" id="{F2789F56-AF47-264B-761D-62D7CBB8F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690" y="2127865"/>
            <a:ext cx="1126369" cy="1224765"/>
          </a:xfrm>
          <a:prstGeom prst="rect">
            <a:avLst/>
          </a:prstGeom>
        </p:spPr>
      </p:pic>
      <p:pic>
        <p:nvPicPr>
          <p:cNvPr id="23" name="Picture 22" descr="A person walking with colored lines&#10;&#10;AI-generated content may be incorrect.">
            <a:extLst>
              <a:ext uri="{FF2B5EF4-FFF2-40B4-BE49-F238E27FC236}">
                <a16:creationId xmlns:a16="http://schemas.microsoft.com/office/drawing/2014/main" id="{5F0802A7-03AE-2B1D-021B-A65AB5199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428" y="3012328"/>
            <a:ext cx="758624" cy="1883702"/>
          </a:xfrm>
          <a:prstGeom prst="rect">
            <a:avLst/>
          </a:prstGeom>
        </p:spPr>
      </p:pic>
      <p:pic>
        <p:nvPicPr>
          <p:cNvPr id="7170" name="Picture 2" descr="Avatar">
            <a:extLst>
              <a:ext uri="{FF2B5EF4-FFF2-40B4-BE49-F238E27FC236}">
                <a16:creationId xmlns:a16="http://schemas.microsoft.com/office/drawing/2014/main" id="{3CEB503E-6711-05ED-7A4C-3867C9A34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314" y="1215463"/>
            <a:ext cx="1689314" cy="144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vatar">
            <a:extLst>
              <a:ext uri="{FF2B5EF4-FFF2-40B4-BE49-F238E27FC236}">
                <a16:creationId xmlns:a16="http://schemas.microsoft.com/office/drawing/2014/main" id="{906661A5-11D2-0993-5746-40FD5407A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183" y="1888599"/>
            <a:ext cx="1092724" cy="97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erson and person exercising in a room&#10;&#10;AI-generated content may be incorrect.">
            <a:extLst>
              <a:ext uri="{FF2B5EF4-FFF2-40B4-BE49-F238E27FC236}">
                <a16:creationId xmlns:a16="http://schemas.microsoft.com/office/drawing/2014/main" id="{9E3B6C03-249E-B28D-DC13-992C807DE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2213" y="4298316"/>
            <a:ext cx="1448718" cy="1362856"/>
          </a:xfrm>
          <a:prstGeom prst="rect">
            <a:avLst/>
          </a:prstGeom>
        </p:spPr>
      </p:pic>
      <p:pic>
        <p:nvPicPr>
          <p:cNvPr id="27" name="Picture 26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56D331D2-956E-0FF6-2DFB-5D2489560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9988" y="396533"/>
            <a:ext cx="2158864" cy="1265879"/>
          </a:xfrm>
          <a:prstGeom prst="rect">
            <a:avLst/>
          </a:prstGeom>
        </p:spPr>
      </p:pic>
      <p:pic>
        <p:nvPicPr>
          <p:cNvPr id="29" name="Picture 28" descr="A screenshot of a chatbot&#10;&#10;AI-generated content may be incorrect.">
            <a:extLst>
              <a:ext uri="{FF2B5EF4-FFF2-40B4-BE49-F238E27FC236}">
                <a16:creationId xmlns:a16="http://schemas.microsoft.com/office/drawing/2014/main" id="{FAEBC64B-AF94-94CE-62BD-7C47687CA4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97778" y="4045557"/>
            <a:ext cx="2585316" cy="129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50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A76C40-2790-5194-F3FB-A63AF4DF9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4DEBCA28-FCE1-4937-B6DC-18654C774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080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4DB41E6-31C7-EA43-88FC-AD4DC93E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7318" y="556977"/>
            <a:ext cx="3936481" cy="55721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Some other things I do</a:t>
            </a:r>
          </a:p>
        </p:txBody>
      </p:sp>
      <p:pic>
        <p:nvPicPr>
          <p:cNvPr id="20" name="Picture 19" descr="A tablet with a stylus on it&#10;&#10;AI-generated content may be incorrect.">
            <a:extLst>
              <a:ext uri="{FF2B5EF4-FFF2-40B4-BE49-F238E27FC236}">
                <a16:creationId xmlns:a16="http://schemas.microsoft.com/office/drawing/2014/main" id="{9E9D7BF3-57FA-58A8-E6AB-8AD3B14100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210" r="2" b="10323"/>
          <a:stretch/>
        </p:blipFill>
        <p:spPr>
          <a:xfrm>
            <a:off x="53848" y="859739"/>
            <a:ext cx="2606879" cy="2199549"/>
          </a:xfrm>
          <a:prstGeom prst="rect">
            <a:avLst/>
          </a:prstGeom>
        </p:spPr>
      </p:pic>
      <p:pic>
        <p:nvPicPr>
          <p:cNvPr id="3" name="Picture 2" descr="A person holding a microphone and a person holding a phone&#10;&#10;AI-generated content may be incorrect.">
            <a:extLst>
              <a:ext uri="{FF2B5EF4-FFF2-40B4-BE49-F238E27FC236}">
                <a16:creationId xmlns:a16="http://schemas.microsoft.com/office/drawing/2014/main" id="{86080D26-1113-B542-CAED-13E6A3690E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342" t="2" r="18104" b="2"/>
          <a:stretch/>
        </p:blipFill>
        <p:spPr>
          <a:xfrm>
            <a:off x="2820368" y="735330"/>
            <a:ext cx="1541823" cy="2601826"/>
          </a:xfrm>
          <a:prstGeom prst="rect">
            <a:avLst/>
          </a:prstGeom>
        </p:spPr>
      </p:pic>
      <p:pic>
        <p:nvPicPr>
          <p:cNvPr id="8" name="Picture 7" descr="A couple of women dancing&#10;&#10;AI-generated content may be incorrect.">
            <a:extLst>
              <a:ext uri="{FF2B5EF4-FFF2-40B4-BE49-F238E27FC236}">
                <a16:creationId xmlns:a16="http://schemas.microsoft.com/office/drawing/2014/main" id="{DF1414F4-F199-2935-D1E9-55233D468F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328" r="3117" b="2"/>
          <a:stretch/>
        </p:blipFill>
        <p:spPr>
          <a:xfrm>
            <a:off x="5158552" y="735330"/>
            <a:ext cx="1541832" cy="2601826"/>
          </a:xfrm>
          <a:prstGeom prst="rect">
            <a:avLst/>
          </a:prstGeom>
        </p:spPr>
      </p:pic>
      <p:pic>
        <p:nvPicPr>
          <p:cNvPr id="10" name="Picture 9" descr="A person in traditional indian clothing taking a selfie&#10;&#10;AI-generated content may be incorrect.">
            <a:extLst>
              <a:ext uri="{FF2B5EF4-FFF2-40B4-BE49-F238E27FC236}">
                <a16:creationId xmlns:a16="http://schemas.microsoft.com/office/drawing/2014/main" id="{CE68F24E-B064-757A-08AE-8FD2ABF804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746" b="39745"/>
          <a:stretch/>
        </p:blipFill>
        <p:spPr>
          <a:xfrm>
            <a:off x="185912" y="3508871"/>
            <a:ext cx="2120766" cy="1791208"/>
          </a:xfrm>
          <a:prstGeom prst="rect">
            <a:avLst/>
          </a:prstGeom>
        </p:spPr>
      </p:pic>
      <p:pic>
        <p:nvPicPr>
          <p:cNvPr id="6" name="Picture 5" descr="A person holding a painting&#10;&#10;AI-generated content may be incorrect.">
            <a:extLst>
              <a:ext uri="{FF2B5EF4-FFF2-40B4-BE49-F238E27FC236}">
                <a16:creationId xmlns:a16="http://schemas.microsoft.com/office/drawing/2014/main" id="{1A5CF1C0-9266-665A-41D1-11915C84438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554" r="5413" b="3"/>
          <a:stretch/>
        </p:blipFill>
        <p:spPr>
          <a:xfrm rot="5400000">
            <a:off x="2346584" y="4103339"/>
            <a:ext cx="2489390" cy="2120766"/>
          </a:xfrm>
          <a:prstGeom prst="rect">
            <a:avLst/>
          </a:prstGeom>
        </p:spPr>
      </p:pic>
      <p:pic>
        <p:nvPicPr>
          <p:cNvPr id="12" name="Picture 11" descr="A cake with a white frosting and nuts on a black plate&#10;&#10;AI-generated content may be incorrect.">
            <a:extLst>
              <a:ext uri="{FF2B5EF4-FFF2-40B4-BE49-F238E27FC236}">
                <a16:creationId xmlns:a16="http://schemas.microsoft.com/office/drawing/2014/main" id="{4F90993C-FCA4-19C6-3F5C-C32393FCC2C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3867"/>
          <a:stretch/>
        </p:blipFill>
        <p:spPr>
          <a:xfrm>
            <a:off x="4869085" y="3508871"/>
            <a:ext cx="2120766" cy="17791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BE0546-46A6-D4F4-E5F7-76A9396E7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57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E9F56-5E4A-A769-28A1-E2E0E5E6C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B1139313-AD74-46FD-65DF-E021A2341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896" y="2635787"/>
            <a:ext cx="8500015" cy="15864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 dirty="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About the Course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1D3C1-1EAF-DDF3-7892-8108A573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29674EEE-B5EB-8449-9CEB-232ADB5BA476}" type="slidenum">
              <a:rPr lang="en-US">
                <a:solidFill>
                  <a:schemeClr val="tx1">
                    <a:tint val="75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95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414</Words>
  <Application>Microsoft Macintosh PowerPoint</Application>
  <PresentationFormat>Widescreen</PresentationFormat>
  <Paragraphs>106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Aptos Display</vt:lpstr>
      <vt:lpstr>Arial</vt:lpstr>
      <vt:lpstr>Helvetica</vt:lpstr>
      <vt:lpstr>Segoe UI</vt:lpstr>
      <vt:lpstr>Verdana</vt:lpstr>
      <vt:lpstr>Office Theme</vt:lpstr>
      <vt:lpstr>PowerPoint Presentation</vt:lpstr>
      <vt:lpstr>About me</vt:lpstr>
      <vt:lpstr>PowerPoint Presentation</vt:lpstr>
      <vt:lpstr>PowerPoint Presentation</vt:lpstr>
      <vt:lpstr>PowerPoint Presentation</vt:lpstr>
      <vt:lpstr>My Research</vt:lpstr>
      <vt:lpstr>PowerPoint Presentation</vt:lpstr>
      <vt:lpstr>Some other things I do</vt:lpstr>
      <vt:lpstr>About the Course</vt:lpstr>
      <vt:lpstr>What’s This Course About?</vt:lpstr>
      <vt:lpstr>What Will You Do?</vt:lpstr>
      <vt:lpstr>Your Big Project!</vt:lpstr>
      <vt:lpstr>What Will You Learn?</vt:lpstr>
      <vt:lpstr>What Will You Learn?</vt:lpstr>
      <vt:lpstr>How to Access the Materials?</vt:lpstr>
      <vt:lpstr>https://datascience4health.netlify.app/</vt:lpstr>
      <vt:lpstr>Let’s Talk Expectations</vt:lpstr>
      <vt:lpstr>🛑 Need to Step Out?</vt:lpstr>
      <vt:lpstr>💻 Using Devices</vt:lpstr>
      <vt:lpstr>PowerPoint Presentation</vt:lpstr>
      <vt:lpstr>Let’s Get to Know Each Other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Shri Harini Ramesh</dc:creator>
  <cp:lastModifiedBy>Shri Harini Ramesh</cp:lastModifiedBy>
  <cp:revision>4</cp:revision>
  <dcterms:created xsi:type="dcterms:W3CDTF">2025-04-23T17:19:17Z</dcterms:created>
  <dcterms:modified xsi:type="dcterms:W3CDTF">2025-04-28T00:38:00Z</dcterms:modified>
</cp:coreProperties>
</file>